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6" r:id="rId10"/>
    <p:sldId id="268" r:id="rId11"/>
    <p:sldId id="267" r:id="rId12"/>
    <p:sldId id="269" r:id="rId13"/>
    <p:sldId id="270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4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84CE88-C579-40F8-B310-C2939E293F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52A5C1-35B5-4789-A95B-E32FD4C95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F2B6A9-DD55-4F69-AED4-5B2FE30AC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0FD07B-0D4B-40D7-A16E-FF6060F86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55CF63-4424-44B5-84D9-4F78FB14D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985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22C67E-6DAB-4A4A-B5AC-6382C7938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397A3C-CF1C-4EF8-AF52-EEFFAAE84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927340-547C-4988-9000-5D7CAF784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E4F617-6886-487D-8388-D8DB467F5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80C815-F7B5-42B5-9A47-DFD68202B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379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123A66-7508-4F72-A642-EA50CF6B77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BEB4AB-661E-41B4-AC39-7180AA0E63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57FB24-BA73-4788-95ED-79EF8D98D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555B4C-09B0-410B-905D-2FF4BADFF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E00056-8F5F-4E49-B9C9-0FD3F2738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3605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CC0646-9D09-46CA-ABEC-9637C8A63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D9B6F7-1873-4605-A485-0F7662CCC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50916F-4165-46DD-8F58-9673B91F3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44EA2-4D6C-4A0A-92AC-21F4206B6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C9B5C4-8D21-4353-AA69-07FF3544E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771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DF1AD2-D610-4731-946B-9A067523D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B393AB-8833-4682-BC13-45C9BA7E7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9B47E8-5657-42C9-9927-89649A184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415B41-5DAC-42FF-A241-2D9933CAD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D9CA7B-EB37-461D-B30E-04744678E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931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F596AE-7E0B-477E-919C-F5817E067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66C38B-FF6C-41C1-B250-79B02B6DB7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0CEA24-2836-4B19-9CD2-F476F9509D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1A0FEE-3421-4253-92C5-09833FCFA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76376F-6975-44CB-B1A2-A03D345BC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5E1DA4-E9EF-4623-9B46-3D540176C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674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98CCD6-F3AE-4CDC-9EB5-4F1B04FBE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C3970D-E1E1-4809-9D2E-798CC4304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C814EA-676C-4B74-992F-F6BE90C2D4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1F588F7-31E3-4972-8F43-CE67758193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AC97BE1-B481-45D0-9879-330EBFB279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D862163-9E55-4DD9-B276-D9D372163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77B4D6D-8CC4-440B-B0A7-413C6377B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F4CA54A-6E63-4D10-B2AD-CE5AF1E1A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280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B22274-3517-4B89-B7CF-4BA6213BB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A93465-142C-42F1-BDF5-964335549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863654-622F-4FDD-A25B-DD5E8F85C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851FCB-B0F7-42D3-A534-021938C86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836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BF3DD28-0551-49E6-B69E-7B55BB90D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58FDC79-5461-45BD-B69E-AC99AFD01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E4D85F-61FC-47D2-A7D0-518FA8174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317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F72127-1702-4FB0-BBF3-BBDF4AD8B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C0C5D1-02FC-436E-8B45-787B7F74F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3701C6-1F80-4053-9974-843456578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45F094-8AA3-4DDE-9B53-ED731576B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DF7AB6-8E26-4E69-BA54-384CE38C5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AB5998-113E-4C0B-98E4-A803B9FD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226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B4C449-918C-48D9-9521-43244C7BC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1505A70-988F-4EBC-8F80-7F110AD0FB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AB21FC-BA1F-4CDB-9D4F-580FE5B09F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FF3267-5390-44C8-AAB1-040606CD8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885247-8B0E-4A5D-B92A-E161CA437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774F91-4F19-46C9-8C04-E0D979311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063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A88B0A-33F2-48B9-A2BA-7819CACF0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39D229-DAD6-40A7-AFCB-740FDBCDD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A91F07-AEC2-48DD-AE0B-3812F445F4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B26E9-4869-4439-A32C-DA73AA1E3F67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627ABC-871D-46CA-96F4-1335D6E566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F4ED78-4F09-4545-BCC6-8F634F024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BDD1D-72D9-4A62-A2BF-FF13DA0DF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409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277AB-9345-4E1A-A60F-07A57EC92E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AD</a:t>
            </a:r>
            <a:r>
              <a:rPr lang="ko-KR" altLang="en-US" dirty="0"/>
              <a:t>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500103-8C40-480E-AE26-6A8FAC7D3B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20213020 </a:t>
            </a:r>
            <a:r>
              <a:rPr lang="ko-KR" altLang="en-US" dirty="0"/>
              <a:t>신동은</a:t>
            </a:r>
            <a:endParaRPr lang="en-US" altLang="ko-KR" dirty="0"/>
          </a:p>
          <a:p>
            <a:r>
              <a:rPr lang="ko-KR" altLang="en-US" dirty="0" err="1"/>
              <a:t>지뢰찾기</a:t>
            </a:r>
            <a:endParaRPr lang="en-US" altLang="ko-KR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CF9EB877-5483-4D13-8A68-113A5D92BD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97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97"/>
    </mc:Choice>
    <mc:Fallback xmlns="">
      <p:transition spd="slow" advTm="5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7C60CB-5012-4C8B-A954-60E4D354A6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/>
              <a:t>5. </a:t>
            </a:r>
            <a:r>
              <a:rPr lang="ko-KR" altLang="en-US" sz="4000" dirty="0"/>
              <a:t>통합 테스트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4BE6B3-C3C9-41F4-9FDA-068E0CCAA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426" y="1032163"/>
            <a:ext cx="4082650" cy="479367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E954F63-024F-41A6-8DF6-00CE147B64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1870" y="840509"/>
            <a:ext cx="4851156" cy="4867564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973E8C81-102D-4751-9585-1BBC761D4F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750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20"/>
    </mc:Choice>
    <mc:Fallback xmlns="">
      <p:transition spd="slow" advTm="33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7C60CB-5012-4C8B-A954-60E4D354A6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/>
              <a:t>5. </a:t>
            </a:r>
            <a:r>
              <a:rPr lang="ko-KR" altLang="en-US" sz="4000" dirty="0"/>
              <a:t>통합 테스트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893BDCA-F3F8-4693-A2CE-7FE355EB2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822" y="662781"/>
            <a:ext cx="4898687" cy="574845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11CF03A-9CA5-4D06-9BF5-26C3EDD0B9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3091" y="602672"/>
            <a:ext cx="5010825" cy="5898748"/>
          </a:xfrm>
          <a:prstGeom prst="rect">
            <a:avLst/>
          </a:prstGeom>
        </p:spPr>
      </p:pic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D93B5D6B-1D29-4A61-90F0-98F7419277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7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04"/>
    </mc:Choice>
    <mc:Fallback xmlns="">
      <p:transition spd="slow" advTm="14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7C60CB-5012-4C8B-A954-60E4D354A6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/>
              <a:t>5. </a:t>
            </a:r>
            <a:r>
              <a:rPr lang="ko-KR" altLang="en-US" sz="4000" dirty="0"/>
              <a:t>통합 테스트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E92ECA-C069-4DD3-A98B-9D08C499D5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7486" y="2380096"/>
            <a:ext cx="4229100" cy="15621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7E89F45-9E2E-4D03-8803-F76EBE6D66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5655" y="1461077"/>
            <a:ext cx="2905125" cy="3695700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B2E23A75-B521-429D-9C78-31577C4140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698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85"/>
    </mc:Choice>
    <mc:Fallback xmlns="">
      <p:transition spd="slow" advTm="13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8E5911-5822-496F-8A31-277484314C7E}"/>
              </a:ext>
            </a:extLst>
          </p:cNvPr>
          <p:cNvSpPr txBox="1"/>
          <p:nvPr/>
        </p:nvSpPr>
        <p:spPr>
          <a:xfrm>
            <a:off x="5329381" y="305966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감사합니다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DCD6A42E-24A4-4AF5-8459-90F6169F1A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17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12"/>
    </mc:Choice>
    <mc:Fallback xmlns="">
      <p:transition spd="slow" advTm="4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9F63A1-4831-4509-BDFA-66D1BD0CD42D}"/>
              </a:ext>
            </a:extLst>
          </p:cNvPr>
          <p:cNvSpPr txBox="1"/>
          <p:nvPr/>
        </p:nvSpPr>
        <p:spPr>
          <a:xfrm>
            <a:off x="4586612" y="1256145"/>
            <a:ext cx="3018775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/>
              <a:t>목차</a:t>
            </a:r>
            <a:endParaRPr lang="en-US" altLang="ko-KR" sz="4000" dirty="0"/>
          </a:p>
          <a:p>
            <a:pPr algn="ctr"/>
            <a:endParaRPr lang="en-US" altLang="ko-KR" sz="4000" dirty="0"/>
          </a:p>
          <a:p>
            <a:pPr marL="342900" indent="-342900" algn="ctr">
              <a:buAutoNum type="arabicPeriod"/>
            </a:pPr>
            <a:r>
              <a:rPr lang="ko-KR" altLang="en-US" sz="2000" dirty="0"/>
              <a:t>요구사항 수집</a:t>
            </a:r>
            <a:r>
              <a:rPr lang="en-US" altLang="ko-KR" sz="2000" dirty="0"/>
              <a:t>, </a:t>
            </a:r>
            <a:r>
              <a:rPr lang="ko-KR" altLang="en-US" sz="2000" dirty="0"/>
              <a:t>분석</a:t>
            </a:r>
            <a:endParaRPr lang="en-US" altLang="ko-KR" sz="2000" dirty="0"/>
          </a:p>
          <a:p>
            <a:pPr marL="342900" indent="-342900" algn="ctr">
              <a:buAutoNum type="arabicPeriod"/>
            </a:pPr>
            <a:endParaRPr lang="en-US" altLang="ko-KR" sz="2000" dirty="0"/>
          </a:p>
          <a:p>
            <a:pPr marL="342900" indent="-342900" algn="ctr">
              <a:buAutoNum type="arabicPeriod"/>
            </a:pPr>
            <a:r>
              <a:rPr lang="ko-KR" altLang="en-US" sz="2000" dirty="0"/>
              <a:t>소프트웨어 구조 설계</a:t>
            </a:r>
            <a:endParaRPr lang="en-US" altLang="ko-KR" sz="2000" dirty="0"/>
          </a:p>
          <a:p>
            <a:pPr marL="342900" indent="-342900" algn="ctr">
              <a:buAutoNum type="arabicPeriod"/>
            </a:pPr>
            <a:endParaRPr lang="en-US" altLang="ko-KR" sz="2000" dirty="0"/>
          </a:p>
          <a:p>
            <a:pPr marL="342900" indent="-342900" algn="ctr">
              <a:buAutoNum type="arabicPeriod"/>
            </a:pPr>
            <a:r>
              <a:rPr lang="ko-KR" altLang="en-US" sz="2000" dirty="0"/>
              <a:t>구현</a:t>
            </a:r>
            <a:endParaRPr lang="en-US" altLang="ko-KR" sz="2000" dirty="0"/>
          </a:p>
          <a:p>
            <a:pPr marL="342900" indent="-342900" algn="ctr">
              <a:buAutoNum type="arabicPeriod"/>
            </a:pPr>
            <a:endParaRPr lang="en-US" altLang="ko-KR" sz="2000" dirty="0"/>
          </a:p>
          <a:p>
            <a:pPr marL="342900" indent="-342900" algn="ctr">
              <a:buAutoNum type="arabicPeriod"/>
            </a:pPr>
            <a:r>
              <a:rPr lang="ko-KR" altLang="en-US" sz="2000" dirty="0"/>
              <a:t>단위 테스트</a:t>
            </a:r>
            <a:endParaRPr lang="en-US" altLang="ko-KR" sz="2000" dirty="0"/>
          </a:p>
          <a:p>
            <a:pPr marL="342900" indent="-342900" algn="ctr">
              <a:buAutoNum type="arabicPeriod"/>
            </a:pPr>
            <a:endParaRPr lang="en-US" altLang="ko-KR" sz="2000" dirty="0"/>
          </a:p>
          <a:p>
            <a:pPr marL="342900" indent="-342900" algn="ctr">
              <a:buAutoNum type="arabicPeriod"/>
            </a:pPr>
            <a:r>
              <a:rPr lang="ko-KR" altLang="en-US" sz="2000" dirty="0"/>
              <a:t>통합 테스트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0114E998-AA71-44C8-9889-CF2D05CE44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82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47"/>
    </mc:Choice>
    <mc:Fallback xmlns="">
      <p:transition spd="slow" advTm="11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D6E17-9948-4C79-9DB3-2D9854E44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1. </a:t>
            </a:r>
            <a:r>
              <a:rPr lang="ko-KR" altLang="en-US" sz="4000" dirty="0"/>
              <a:t>요구사항 수집</a:t>
            </a:r>
            <a:r>
              <a:rPr lang="en-US" altLang="ko-KR" sz="4000" dirty="0"/>
              <a:t>, </a:t>
            </a:r>
            <a:r>
              <a:rPr lang="ko-KR" altLang="en-US" sz="4000" dirty="0"/>
              <a:t>분석 </a:t>
            </a:r>
            <a:r>
              <a:rPr lang="en-US" altLang="ko-KR" sz="4000" dirty="0"/>
              <a:t>- </a:t>
            </a:r>
            <a:r>
              <a:rPr lang="ko-KR" altLang="en-US" sz="4000" dirty="0"/>
              <a:t>인터페이스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E8AE323-F3D1-4122-85F8-DED990C612E7}"/>
              </a:ext>
            </a:extLst>
          </p:cNvPr>
          <p:cNvSpPr/>
          <p:nvPr/>
        </p:nvSpPr>
        <p:spPr>
          <a:xfrm>
            <a:off x="1154545" y="2770909"/>
            <a:ext cx="3408218" cy="35282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CDBA3CB-BA94-4479-94DB-FB1113706355}"/>
              </a:ext>
            </a:extLst>
          </p:cNvPr>
          <p:cNvSpPr/>
          <p:nvPr/>
        </p:nvSpPr>
        <p:spPr>
          <a:xfrm>
            <a:off x="1320799" y="2997056"/>
            <a:ext cx="3066473" cy="295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1B934DBF-3AC3-4E5F-A1E7-3341C9236B3F}"/>
              </a:ext>
            </a:extLst>
          </p:cNvPr>
          <p:cNvCxnSpPr>
            <a:stCxn id="4" idx="3"/>
          </p:cNvCxnSpPr>
          <p:nvPr/>
        </p:nvCxnSpPr>
        <p:spPr>
          <a:xfrm flipV="1">
            <a:off x="4387272" y="2770909"/>
            <a:ext cx="2041236" cy="3739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B2A61DA-9617-43A6-BEE4-2B3733E45E05}"/>
              </a:ext>
            </a:extLst>
          </p:cNvPr>
          <p:cNvSpPr txBox="1"/>
          <p:nvPr/>
        </p:nvSpPr>
        <p:spPr>
          <a:xfrm>
            <a:off x="6557817" y="2549237"/>
            <a:ext cx="3281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사용자 승리 여부 텍스트 출력</a:t>
            </a:r>
            <a:endParaRPr lang="en-US" altLang="ko-KR" dirty="0"/>
          </a:p>
          <a:p>
            <a:r>
              <a:rPr lang="ko-KR" altLang="en-US" dirty="0"/>
              <a:t>임의로 수정 불가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4150D04-62C1-443E-ADB1-1A23B5838B4C}"/>
              </a:ext>
            </a:extLst>
          </p:cNvPr>
          <p:cNvSpPr/>
          <p:nvPr/>
        </p:nvSpPr>
        <p:spPr>
          <a:xfrm>
            <a:off x="1320799" y="3597132"/>
            <a:ext cx="3066473" cy="295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크기 설정</a:t>
            </a:r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BFC7D09A-B816-4CF3-91FB-41BCF7628FF9}"/>
              </a:ext>
            </a:extLst>
          </p:cNvPr>
          <p:cNvCxnSpPr>
            <a:stCxn id="11" idx="3"/>
          </p:cNvCxnSpPr>
          <p:nvPr/>
        </p:nvCxnSpPr>
        <p:spPr>
          <a:xfrm flipV="1">
            <a:off x="4387272" y="3370985"/>
            <a:ext cx="2041236" cy="3739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FCF84EC-E830-46AD-A49C-4F47DADB655A}"/>
              </a:ext>
            </a:extLst>
          </p:cNvPr>
          <p:cNvSpPr txBox="1"/>
          <p:nvPr/>
        </p:nvSpPr>
        <p:spPr>
          <a:xfrm>
            <a:off x="6459563" y="3195568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임의로 수정 불가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7354D04-1B8A-44C4-821B-6CD1E8D2FA4B}"/>
              </a:ext>
            </a:extLst>
          </p:cNvPr>
          <p:cNvSpPr/>
          <p:nvPr/>
        </p:nvSpPr>
        <p:spPr>
          <a:xfrm>
            <a:off x="1351854" y="4192304"/>
            <a:ext cx="3066473" cy="295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0A516D2D-BD0E-400D-9020-E47D4D8DD870}"/>
              </a:ext>
            </a:extLst>
          </p:cNvPr>
          <p:cNvCxnSpPr>
            <a:stCxn id="14" idx="3"/>
          </p:cNvCxnSpPr>
          <p:nvPr/>
        </p:nvCxnSpPr>
        <p:spPr>
          <a:xfrm flipV="1">
            <a:off x="4418327" y="3966157"/>
            <a:ext cx="2041236" cy="3739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0C23F59-BF52-4E00-A525-7F22EDB583F5}"/>
              </a:ext>
            </a:extLst>
          </p:cNvPr>
          <p:cNvSpPr txBox="1"/>
          <p:nvPr/>
        </p:nvSpPr>
        <p:spPr>
          <a:xfrm>
            <a:off x="6490618" y="3790740"/>
            <a:ext cx="265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사용자 입력 인터페이스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462A96C-656F-4424-93E8-1DCB41BFF1BA}"/>
              </a:ext>
            </a:extLst>
          </p:cNvPr>
          <p:cNvSpPr/>
          <p:nvPr/>
        </p:nvSpPr>
        <p:spPr>
          <a:xfrm>
            <a:off x="1320799" y="4741147"/>
            <a:ext cx="3066473" cy="295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지뢰 개수 설정</a:t>
            </a: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4CF80138-7B00-49C0-AC75-90C012F1E073}"/>
              </a:ext>
            </a:extLst>
          </p:cNvPr>
          <p:cNvCxnSpPr>
            <a:stCxn id="17" idx="3"/>
          </p:cNvCxnSpPr>
          <p:nvPr/>
        </p:nvCxnSpPr>
        <p:spPr>
          <a:xfrm flipV="1">
            <a:off x="4387272" y="4515000"/>
            <a:ext cx="2041236" cy="3739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024E93F-3138-4160-93C8-840D91ACE6E6}"/>
              </a:ext>
            </a:extLst>
          </p:cNvPr>
          <p:cNvSpPr txBox="1"/>
          <p:nvPr/>
        </p:nvSpPr>
        <p:spPr>
          <a:xfrm>
            <a:off x="6459563" y="4339583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임의로 수정 불가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BD098D-9909-4F7C-A922-6127D33601A8}"/>
              </a:ext>
            </a:extLst>
          </p:cNvPr>
          <p:cNvSpPr/>
          <p:nvPr/>
        </p:nvSpPr>
        <p:spPr>
          <a:xfrm>
            <a:off x="1351854" y="5336319"/>
            <a:ext cx="3066473" cy="295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84B8F8EF-3E2B-4DD0-8535-D36F49D116CF}"/>
              </a:ext>
            </a:extLst>
          </p:cNvPr>
          <p:cNvCxnSpPr>
            <a:stCxn id="20" idx="3"/>
          </p:cNvCxnSpPr>
          <p:nvPr/>
        </p:nvCxnSpPr>
        <p:spPr>
          <a:xfrm flipV="1">
            <a:off x="4418327" y="5110172"/>
            <a:ext cx="2041236" cy="3739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E64B7AC-0670-41C2-910A-E48500A2607A}"/>
              </a:ext>
            </a:extLst>
          </p:cNvPr>
          <p:cNvSpPr txBox="1"/>
          <p:nvPr/>
        </p:nvSpPr>
        <p:spPr>
          <a:xfrm>
            <a:off x="6490618" y="4934755"/>
            <a:ext cx="265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사용자 입력 인터페이스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B23822A-01B6-4A15-8981-69CD82E7A005}"/>
              </a:ext>
            </a:extLst>
          </p:cNvPr>
          <p:cNvSpPr/>
          <p:nvPr/>
        </p:nvSpPr>
        <p:spPr>
          <a:xfrm>
            <a:off x="1351854" y="5837382"/>
            <a:ext cx="3035418" cy="29556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시작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74B3DE0-9741-4C28-88B2-85BEFDFC5A3A}"/>
              </a:ext>
            </a:extLst>
          </p:cNvPr>
          <p:cNvCxnSpPr>
            <a:stCxn id="23" idx="3"/>
          </p:cNvCxnSpPr>
          <p:nvPr/>
        </p:nvCxnSpPr>
        <p:spPr>
          <a:xfrm>
            <a:off x="4387272" y="5985164"/>
            <a:ext cx="2041236" cy="9236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711556D-CE2E-41A1-B100-461E31581FC3}"/>
              </a:ext>
            </a:extLst>
          </p:cNvPr>
          <p:cNvSpPr txBox="1"/>
          <p:nvPr/>
        </p:nvSpPr>
        <p:spPr>
          <a:xfrm>
            <a:off x="6394909" y="5816012"/>
            <a:ext cx="55226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시작 버튼</a:t>
            </a:r>
            <a:endParaRPr lang="en-US" altLang="ko-KR" dirty="0"/>
          </a:p>
          <a:p>
            <a:r>
              <a:rPr lang="ko-KR" altLang="en-US" dirty="0"/>
              <a:t>누를 시 빨간색 영역 레이아웃에 버튼들로 이루어진</a:t>
            </a:r>
            <a:endParaRPr lang="en-US" altLang="ko-KR" dirty="0"/>
          </a:p>
          <a:p>
            <a:r>
              <a:rPr lang="ko-KR" altLang="en-US" dirty="0"/>
              <a:t>지뢰 찾기 인터페이스 생성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B758654-E3DC-4522-8A08-3B6B9F39CF77}"/>
              </a:ext>
            </a:extLst>
          </p:cNvPr>
          <p:cNvSpPr/>
          <p:nvPr/>
        </p:nvSpPr>
        <p:spPr>
          <a:xfrm>
            <a:off x="1154545" y="1226117"/>
            <a:ext cx="3408218" cy="15447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A6B8AE-F877-4352-A7BE-141B3B7F8146}"/>
              </a:ext>
            </a:extLst>
          </p:cNvPr>
          <p:cNvSpPr txBox="1"/>
          <p:nvPr/>
        </p:nvSpPr>
        <p:spPr>
          <a:xfrm>
            <a:off x="5407890" y="1478247"/>
            <a:ext cx="5835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모든 인터페이스는 지뢰 찾기 버튼들이 생성됨에 따라 </a:t>
            </a:r>
            <a:endParaRPr lang="en-US" altLang="ko-KR" dirty="0"/>
          </a:p>
          <a:p>
            <a:r>
              <a:rPr lang="ko-KR" altLang="en-US" dirty="0"/>
              <a:t>그에 맞춰서 넓혀지거나 </a:t>
            </a:r>
            <a:r>
              <a:rPr lang="ko-KR" altLang="en-US" dirty="0" err="1"/>
              <a:t>줄음</a:t>
            </a:r>
            <a:endParaRPr lang="ko-KR" altLang="en-US" dirty="0"/>
          </a:p>
        </p:txBody>
      </p:sp>
      <p:pic>
        <p:nvPicPr>
          <p:cNvPr id="30" name="오디오 29">
            <a:hlinkClick r:id="" action="ppaction://media"/>
            <a:extLst>
              <a:ext uri="{FF2B5EF4-FFF2-40B4-BE49-F238E27FC236}">
                <a16:creationId xmlns:a16="http://schemas.microsoft.com/office/drawing/2014/main" id="{BD204E28-E950-4C3A-91E2-1836920FC4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0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654"/>
    </mc:Choice>
    <mc:Fallback xmlns="">
      <p:transition spd="slow" advTm="44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D6E17-9948-4C79-9DB3-2D9854E44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1. </a:t>
            </a:r>
            <a:r>
              <a:rPr lang="ko-KR" altLang="en-US" sz="4000" dirty="0"/>
              <a:t>요구사항 수집</a:t>
            </a:r>
            <a:r>
              <a:rPr lang="en-US" altLang="ko-KR" sz="4000" dirty="0"/>
              <a:t>, </a:t>
            </a:r>
            <a:r>
              <a:rPr lang="ko-KR" altLang="en-US" sz="4000" dirty="0"/>
              <a:t>분석 </a:t>
            </a:r>
            <a:r>
              <a:rPr lang="en-US" altLang="ko-KR" sz="4000" dirty="0"/>
              <a:t>- </a:t>
            </a:r>
            <a:r>
              <a:rPr lang="ko-KR" altLang="en-US" sz="4000" dirty="0"/>
              <a:t>기능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1A4964-11AD-4374-992D-B98463E4D5B4}"/>
              </a:ext>
            </a:extLst>
          </p:cNvPr>
          <p:cNvSpPr txBox="1"/>
          <p:nvPr/>
        </p:nvSpPr>
        <p:spPr>
          <a:xfrm>
            <a:off x="794328" y="1413164"/>
            <a:ext cx="1009534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지뢰 찾기 </a:t>
            </a:r>
            <a:r>
              <a:rPr lang="ko-KR" altLang="en-US" dirty="0" err="1"/>
              <a:t>맵의</a:t>
            </a:r>
            <a:r>
              <a:rPr lang="ko-KR" altLang="en-US" dirty="0"/>
              <a:t> 크기는 쉽게 수정이 가능해야 한다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GUI </a:t>
            </a:r>
            <a:r>
              <a:rPr lang="ko-KR" altLang="en-US" dirty="0"/>
              <a:t>기반에 적용할 수 있도록 재사용성을 보장해야 한다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지뢰 찾기 </a:t>
            </a:r>
            <a:r>
              <a:rPr lang="ko-KR" altLang="en-US" dirty="0" err="1"/>
              <a:t>맵은</a:t>
            </a:r>
            <a:r>
              <a:rPr lang="ko-KR" altLang="en-US" dirty="0"/>
              <a:t> 사용자가 입력한 맵 크기로 설정되며 크기</a:t>
            </a:r>
            <a:r>
              <a:rPr lang="en-US" altLang="ko-KR" dirty="0"/>
              <a:t>*</a:t>
            </a:r>
            <a:r>
              <a:rPr lang="ko-KR" altLang="en-US" dirty="0"/>
              <a:t>크기의 맵 넓이를 가진다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지뢰 찾기의 지뢰 개수는 사용자가 입력한 지뢰 개수로 설정된다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지뢰 개수가 맵 넓이보다 크면 </a:t>
            </a:r>
            <a:r>
              <a:rPr lang="ko-KR" altLang="en-US" dirty="0" err="1"/>
              <a:t>맵을</a:t>
            </a:r>
            <a:r>
              <a:rPr lang="ko-KR" altLang="en-US" dirty="0"/>
              <a:t> 생성하지 않는다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지뢰 찾기 </a:t>
            </a:r>
            <a:r>
              <a:rPr lang="ko-KR" altLang="en-US" dirty="0" err="1"/>
              <a:t>맵에</a:t>
            </a:r>
            <a:r>
              <a:rPr lang="ko-KR" altLang="en-US" dirty="0"/>
              <a:t> 지뢰를 지뢰 개수만큼 놓는다</a:t>
            </a:r>
            <a:r>
              <a:rPr lang="en-US" altLang="ko-KR" dirty="0"/>
              <a:t>. </a:t>
            </a:r>
            <a:r>
              <a:rPr lang="ko-KR" altLang="en-US" dirty="0"/>
              <a:t>놓는 방식은 랜덤으로 결정된다</a:t>
            </a:r>
            <a:r>
              <a:rPr lang="en-US" altLang="ko-KR" dirty="0"/>
              <a:t>. </a:t>
            </a:r>
            <a:r>
              <a:rPr lang="ko-KR" altLang="en-US" dirty="0"/>
              <a:t>놓는 위치가 중복되어서는 안된다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지뢰와 인접한 칸에는</a:t>
            </a:r>
            <a:r>
              <a:rPr lang="en-US" altLang="ko-KR" dirty="0"/>
              <a:t>(</a:t>
            </a:r>
            <a:r>
              <a:rPr lang="ko-KR" altLang="en-US" dirty="0"/>
              <a:t>가로 세로 대각선 전부 포함 </a:t>
            </a:r>
            <a:r>
              <a:rPr lang="en-US" altLang="ko-KR" dirty="0"/>
              <a:t>8</a:t>
            </a:r>
            <a:r>
              <a:rPr lang="ko-KR" altLang="en-US" dirty="0"/>
              <a:t>칸</a:t>
            </a:r>
            <a:r>
              <a:rPr lang="en-US" altLang="ko-KR" dirty="0"/>
              <a:t>) </a:t>
            </a:r>
            <a:r>
              <a:rPr lang="ko-KR" altLang="en-US" dirty="0"/>
              <a:t>인접한 곳에 지뢰가 몇 개 </a:t>
            </a:r>
            <a:r>
              <a:rPr lang="ko-KR" altLang="en-US" dirty="0" err="1"/>
              <a:t>설치되어있는지</a:t>
            </a:r>
            <a:r>
              <a:rPr lang="ko-KR" altLang="en-US" dirty="0"/>
              <a:t> 보여준다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지뢰를 클릭하면 게임이 패배한다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지뢰를 제외한 모든 </a:t>
            </a:r>
            <a:r>
              <a:rPr lang="ko-KR" altLang="en-US" dirty="0" err="1"/>
              <a:t>맵이</a:t>
            </a:r>
            <a:r>
              <a:rPr lang="ko-KR" altLang="en-US" dirty="0"/>
              <a:t> 밝혀졌을 시 게임은 승리한다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1. </a:t>
            </a:r>
            <a:r>
              <a:rPr lang="ko-KR" altLang="en-US" dirty="0"/>
              <a:t>지뢰가 인접하지 않은 칸을 클릭했을 시 인접한 칸을 전부 밝힌다</a:t>
            </a:r>
            <a:r>
              <a:rPr lang="en-US" altLang="ko-KR" dirty="0"/>
              <a:t>. 2. </a:t>
            </a:r>
            <a:r>
              <a:rPr lang="ko-KR" altLang="en-US" dirty="0"/>
              <a:t>그 밝힌 칸 중에서 지뢰와 인접하지 않은 칸은 밝힌다</a:t>
            </a:r>
            <a:r>
              <a:rPr lang="en-US" altLang="ko-KR" dirty="0"/>
              <a:t>. </a:t>
            </a:r>
            <a:r>
              <a:rPr lang="ko-KR" altLang="en-US" dirty="0"/>
              <a:t>이미 밝혀져 있는 칸은 무시한다</a:t>
            </a:r>
            <a:r>
              <a:rPr lang="en-US" altLang="ko-KR" dirty="0"/>
              <a:t>. (2 </a:t>
            </a:r>
            <a:r>
              <a:rPr lang="ko-KR" altLang="en-US" dirty="0"/>
              <a:t>과정을 반복한다</a:t>
            </a:r>
            <a:r>
              <a:rPr lang="en-US" altLang="ko-KR" dirty="0"/>
              <a:t>. 2 </a:t>
            </a:r>
            <a:r>
              <a:rPr lang="ko-KR" altLang="en-US" dirty="0"/>
              <a:t>과정에서 밝힌 칸들이 다시 밝힌 칸들로 들어간다</a:t>
            </a:r>
            <a:r>
              <a:rPr lang="en-US" altLang="ko-KR" dirty="0"/>
              <a:t>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게임이 끝났을 시 맵 상에 들어 있는 것들을 인터페이스로 모두 보여준다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401FE708-99B6-4C80-8585-30C0244646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6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00"/>
    </mc:Choice>
    <mc:Fallback xmlns="">
      <p:transition spd="slow" advTm="33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7C60CB-5012-4C8B-A954-60E4D354A6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/>
              <a:t>2. </a:t>
            </a:r>
            <a:r>
              <a:rPr lang="ko-KR" altLang="en-US" sz="4000" dirty="0"/>
              <a:t>소프트웨어 구조 설계</a:t>
            </a:r>
            <a:endParaRPr lang="en-US" altLang="ko-KR" sz="4000" dirty="0"/>
          </a:p>
          <a:p>
            <a:endParaRPr lang="ko-KR" altLang="en-US" sz="4000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BCD2E5C-8A21-4184-8843-57F6783F8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7698061"/>
              </p:ext>
            </p:extLst>
          </p:nvPr>
        </p:nvGraphicFramePr>
        <p:xfrm>
          <a:off x="2032000" y="2280920"/>
          <a:ext cx="8127999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61977866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21139879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533741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모듈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클래스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역활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048835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Main.py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Button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클릭했을 시 실행할 함수를 전달받는 버튼 생성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82272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MineSweeperGame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게임의 </a:t>
                      </a:r>
                      <a:r>
                        <a:rPr lang="en-US" altLang="ko-KR" dirty="0"/>
                        <a:t>GUI</a:t>
                      </a:r>
                      <a:r>
                        <a:rPr lang="ko-KR" altLang="en-US" dirty="0"/>
                        <a:t>를 담당할 메인 클래스</a:t>
                      </a:r>
                      <a:r>
                        <a:rPr lang="en-US" altLang="ko-KR" dirty="0"/>
                        <a:t>.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084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MineSweeper.py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MineSweeper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게임의 핵심 로직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692965"/>
                  </a:ext>
                </a:extLst>
              </a:tr>
            </a:tbl>
          </a:graphicData>
        </a:graphic>
      </p:graphicFrame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50966A93-165A-432E-B56A-A969E4B593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12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290"/>
    </mc:Choice>
    <mc:Fallback xmlns="">
      <p:transition spd="slow" advTm="29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7C60CB-5012-4C8B-A954-60E4D354A6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/>
              <a:t>2. </a:t>
            </a:r>
            <a:r>
              <a:rPr lang="ko-KR" altLang="en-US" sz="4000" dirty="0"/>
              <a:t>소프트웨어 구조 설계</a:t>
            </a:r>
            <a:endParaRPr lang="en-US" altLang="ko-KR" sz="4000" dirty="0"/>
          </a:p>
          <a:p>
            <a:endParaRPr lang="ko-KR" altLang="en-US" sz="4000" dirty="0"/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DCF1C868-F3F9-4B2B-B42D-3A755DC19A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6968982"/>
              </p:ext>
            </p:extLst>
          </p:nvPr>
        </p:nvGraphicFramePr>
        <p:xfrm>
          <a:off x="646545" y="1055717"/>
          <a:ext cx="10898910" cy="5227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9782">
                  <a:extLst>
                    <a:ext uri="{9D8B030D-6E8A-4147-A177-3AD203B41FA5}">
                      <a16:colId xmlns:a16="http://schemas.microsoft.com/office/drawing/2014/main" val="3507723665"/>
                    </a:ext>
                  </a:extLst>
                </a:gridCol>
                <a:gridCol w="2179782">
                  <a:extLst>
                    <a:ext uri="{9D8B030D-6E8A-4147-A177-3AD203B41FA5}">
                      <a16:colId xmlns:a16="http://schemas.microsoft.com/office/drawing/2014/main" val="2801429071"/>
                    </a:ext>
                  </a:extLst>
                </a:gridCol>
                <a:gridCol w="2179782">
                  <a:extLst>
                    <a:ext uri="{9D8B030D-6E8A-4147-A177-3AD203B41FA5}">
                      <a16:colId xmlns:a16="http://schemas.microsoft.com/office/drawing/2014/main" val="3757757012"/>
                    </a:ext>
                  </a:extLst>
                </a:gridCol>
                <a:gridCol w="2179782">
                  <a:extLst>
                    <a:ext uri="{9D8B030D-6E8A-4147-A177-3AD203B41FA5}">
                      <a16:colId xmlns:a16="http://schemas.microsoft.com/office/drawing/2014/main" val="2426679492"/>
                    </a:ext>
                  </a:extLst>
                </a:gridCol>
                <a:gridCol w="2179782">
                  <a:extLst>
                    <a:ext uri="{9D8B030D-6E8A-4147-A177-3AD203B41FA5}">
                      <a16:colId xmlns:a16="http://schemas.microsoft.com/office/drawing/2014/main" val="7557887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클래스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메서드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입력인자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출력인자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6531265"/>
                  </a:ext>
                </a:extLst>
              </a:tr>
              <a:tr h="37084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MineSweeper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mapGenerater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size, </a:t>
                      </a:r>
                      <a:r>
                        <a:rPr lang="en-US" altLang="ko-KR" sz="1200" dirty="0" err="1"/>
                        <a:t>mineCnt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mineSweeperMap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/>
                        <a:t>지뢰찾기의</a:t>
                      </a:r>
                      <a:r>
                        <a:rPr lang="ko-KR" altLang="en-US" sz="800" dirty="0"/>
                        <a:t> </a:t>
                      </a:r>
                      <a:r>
                        <a:rPr lang="ko-KR" altLang="en-US" sz="800" dirty="0" err="1"/>
                        <a:t>맵을</a:t>
                      </a:r>
                      <a:r>
                        <a:rPr lang="ko-KR" altLang="en-US" sz="800" dirty="0"/>
                        <a:t> 이차원 리스트로 구현해 반환한다</a:t>
                      </a:r>
                      <a:r>
                        <a:rPr lang="en-US" altLang="ko-KR" sz="800" dirty="0"/>
                        <a:t>.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48628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chooseBlock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x, y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clarifyList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/>
                        <a:t>지뢰찾기의</a:t>
                      </a:r>
                      <a:r>
                        <a:rPr lang="ko-KR" altLang="en-US" sz="800" dirty="0"/>
                        <a:t> </a:t>
                      </a:r>
                      <a:r>
                        <a:rPr lang="ko-KR" altLang="en-US" sz="800" dirty="0" err="1"/>
                        <a:t>맵에서</a:t>
                      </a:r>
                      <a:r>
                        <a:rPr lang="ko-KR" altLang="en-US" sz="800" dirty="0"/>
                        <a:t> 지정한 입력 인자의 인덱스의 값을 탐색하여 계획한 게임 </a:t>
                      </a:r>
                      <a:r>
                        <a:rPr lang="ko-KR" altLang="en-US" sz="800" dirty="0" err="1"/>
                        <a:t>로직대로</a:t>
                      </a:r>
                      <a:r>
                        <a:rPr lang="ko-KR" altLang="en-US" sz="800" dirty="0"/>
                        <a:t> 칸들을 밝히고 그 목록을 리스트로 반환한다</a:t>
                      </a:r>
                      <a:r>
                        <a:rPr lang="en-US" altLang="ko-KR" sz="800" dirty="0"/>
                        <a:t>.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2296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isClear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-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isNum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/>
                        <a:t>지뢰찾기의</a:t>
                      </a:r>
                      <a:r>
                        <a:rPr lang="ko-KR" altLang="en-US" sz="800" dirty="0"/>
                        <a:t> </a:t>
                      </a:r>
                      <a:r>
                        <a:rPr lang="ko-KR" altLang="en-US" sz="800" dirty="0" err="1"/>
                        <a:t>맵에</a:t>
                      </a:r>
                      <a:r>
                        <a:rPr lang="ko-KR" altLang="en-US" sz="800" dirty="0"/>
                        <a:t> 지뢰를 제외한 칸이 전부 밝혀져 있으면 </a:t>
                      </a:r>
                      <a:r>
                        <a:rPr lang="en-US" altLang="ko-KR" sz="800" dirty="0"/>
                        <a:t>1</a:t>
                      </a:r>
                      <a:r>
                        <a:rPr lang="ko-KR" altLang="en-US" sz="800" dirty="0"/>
                        <a:t>을 반환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지뢰를 클릭하여 생명이 </a:t>
                      </a:r>
                      <a:r>
                        <a:rPr lang="en-US" altLang="ko-KR" sz="800" dirty="0"/>
                        <a:t>0</a:t>
                      </a:r>
                      <a:r>
                        <a:rPr lang="ko-KR" altLang="en-US" sz="800" dirty="0"/>
                        <a:t>이라면 </a:t>
                      </a:r>
                      <a:r>
                        <a:rPr lang="en-US" altLang="ko-KR" sz="800" dirty="0"/>
                        <a:t>2</a:t>
                      </a:r>
                      <a:r>
                        <a:rPr lang="ko-KR" altLang="en-US" sz="800" dirty="0"/>
                        <a:t>를 반환하고 게임이 끝나지 않았을 시 </a:t>
                      </a:r>
                      <a:r>
                        <a:rPr lang="en-US" altLang="ko-KR" sz="800" dirty="0"/>
                        <a:t>0</a:t>
                      </a:r>
                      <a:r>
                        <a:rPr lang="ko-KR" altLang="en-US" sz="800" dirty="0"/>
                        <a:t>을 반환한다</a:t>
                      </a:r>
                      <a:r>
                        <a:rPr lang="en-US" altLang="ko-KR" sz="800" dirty="0"/>
                        <a:t>.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60563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showBlock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x, y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mineSweeperMap</a:t>
                      </a:r>
                      <a:r>
                        <a:rPr lang="en-US" altLang="ko-KR" sz="1200" dirty="0"/>
                        <a:t>[y][x]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/>
                        <a:t>지뢰찾기의</a:t>
                      </a:r>
                      <a:r>
                        <a:rPr lang="ko-KR" altLang="en-US" sz="800" dirty="0"/>
                        <a:t> </a:t>
                      </a:r>
                      <a:r>
                        <a:rPr lang="ko-KR" altLang="en-US" sz="800" dirty="0" err="1"/>
                        <a:t>맵의</a:t>
                      </a:r>
                      <a:r>
                        <a:rPr lang="ko-KR" altLang="en-US" sz="800" dirty="0"/>
                        <a:t> 지정한 인덱스 위치에 들어있는 값을 보여준다</a:t>
                      </a:r>
                      <a:r>
                        <a:rPr lang="en-US" altLang="ko-KR" sz="800" dirty="0"/>
                        <a:t>. </a:t>
                      </a:r>
                      <a:r>
                        <a:rPr lang="ko-KR" altLang="en-US" sz="800" dirty="0"/>
                        <a:t>지뢰는 </a:t>
                      </a:r>
                      <a:r>
                        <a:rPr lang="en-US" altLang="ko-KR" sz="800" dirty="0"/>
                        <a:t>-1, </a:t>
                      </a:r>
                      <a:r>
                        <a:rPr lang="ko-KR" altLang="en-US" sz="800" dirty="0"/>
                        <a:t>인접한 칸에 지뢰가 없으면 </a:t>
                      </a:r>
                      <a:r>
                        <a:rPr lang="en-US" altLang="ko-KR" sz="800" dirty="0"/>
                        <a:t>0, </a:t>
                      </a:r>
                      <a:r>
                        <a:rPr lang="ko-KR" altLang="en-US" sz="800" dirty="0"/>
                        <a:t>인접한 칸에 지뢰가 있으면 그만큼의 값이 들어간다</a:t>
                      </a:r>
                      <a:r>
                        <a:rPr lang="en-US" altLang="ko-KR" sz="800" dirty="0"/>
                        <a:t>.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02444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getMap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-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mineSweeperMap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/>
                        <a:t>지뢰찾기의</a:t>
                      </a:r>
                      <a:r>
                        <a:rPr lang="ko-KR" altLang="en-US" sz="800" dirty="0"/>
                        <a:t> </a:t>
                      </a:r>
                      <a:r>
                        <a:rPr lang="ko-KR" altLang="en-US" sz="800" dirty="0" err="1"/>
                        <a:t>맵을</a:t>
                      </a:r>
                      <a:r>
                        <a:rPr lang="ko-KR" altLang="en-US" sz="800" dirty="0"/>
                        <a:t> 반환한다</a:t>
                      </a:r>
                      <a:r>
                        <a:rPr lang="en-US" altLang="ko-KR" sz="800" dirty="0"/>
                        <a:t>.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9341739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/>
                        <a:t>MineSweeperGame</a:t>
                      </a:r>
                      <a:endParaRPr lang="ko-KR" altLang="en-US" sz="1200" dirty="0"/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startGame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-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-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게임을 시작한다</a:t>
                      </a:r>
                      <a:r>
                        <a:rPr lang="en-US" altLang="ko-KR" sz="800" dirty="0"/>
                        <a:t>. </a:t>
                      </a:r>
                      <a:r>
                        <a:rPr lang="ko-KR" altLang="en-US" sz="800" dirty="0"/>
                        <a:t>사용자로부터 입력 받은 크기와 개수를 받아와 버튼들을 생성한다</a:t>
                      </a:r>
                      <a:r>
                        <a:rPr lang="en-US" altLang="ko-KR" sz="800" dirty="0"/>
                        <a:t>. </a:t>
                      </a:r>
                      <a:r>
                        <a:rPr lang="ko-KR" altLang="en-US" sz="800" dirty="0"/>
                        <a:t>그 </a:t>
                      </a:r>
                      <a:r>
                        <a:rPr lang="ko-KR" altLang="en-US" sz="800" dirty="0" err="1"/>
                        <a:t>버튼들에는</a:t>
                      </a:r>
                      <a:r>
                        <a:rPr lang="ko-KR" altLang="en-US" sz="800" dirty="0"/>
                        <a:t> □을 기본적으로 텍스트에 넣는다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algn="ctr" latinLnBrk="1"/>
                      <a:r>
                        <a:rPr lang="ko-KR" altLang="en-US" sz="800" dirty="0"/>
                        <a:t>클리어 텍스트 창을 초기화하고 새로운 </a:t>
                      </a:r>
                      <a:r>
                        <a:rPr lang="en-US" altLang="ko-KR" sz="800" dirty="0" err="1"/>
                        <a:t>MineSweeper</a:t>
                      </a:r>
                      <a:r>
                        <a:rPr lang="en-US" altLang="ko-KR" sz="800" dirty="0"/>
                        <a:t> </a:t>
                      </a:r>
                      <a:r>
                        <a:rPr lang="ko-KR" altLang="en-US" sz="800" dirty="0"/>
                        <a:t>클래스를 생성한다</a:t>
                      </a:r>
                      <a:r>
                        <a:rPr lang="en-US" altLang="ko-KR" sz="800" dirty="0"/>
                        <a:t>.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4716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buttonClicked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-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-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버튼이 클릭됐을 시 어떤 버튼에서 입력이 들어왔는지 확인하여 그 버튼의 좌표를 </a:t>
                      </a:r>
                      <a:r>
                        <a:rPr lang="en-US" altLang="ko-KR" sz="800" dirty="0" err="1"/>
                        <a:t>MineSweeper</a:t>
                      </a:r>
                      <a:r>
                        <a:rPr lang="en-US" altLang="ko-KR" sz="800" dirty="0"/>
                        <a:t> </a:t>
                      </a:r>
                      <a:r>
                        <a:rPr lang="ko-KR" altLang="en-US" sz="800" dirty="0"/>
                        <a:t>클래스의 </a:t>
                      </a:r>
                      <a:r>
                        <a:rPr lang="en-US" altLang="ko-KR" sz="800" dirty="0" err="1"/>
                        <a:t>chooseBlock</a:t>
                      </a:r>
                      <a:r>
                        <a:rPr lang="ko-KR" altLang="en-US" sz="800" dirty="0"/>
                        <a:t>의 입력 인자에 넣고 출력 인자를 </a:t>
                      </a:r>
                      <a:r>
                        <a:rPr lang="en-US" altLang="ko-KR" sz="800" dirty="0" err="1"/>
                        <a:t>showBlock</a:t>
                      </a:r>
                      <a:r>
                        <a:rPr lang="ko-KR" altLang="en-US" sz="800" dirty="0"/>
                        <a:t>에 넣어 버튼의 텍스트를 수정한다</a:t>
                      </a:r>
                      <a:r>
                        <a:rPr lang="en-US" altLang="ko-KR" sz="800" dirty="0"/>
                        <a:t>. </a:t>
                      </a:r>
                      <a:r>
                        <a:rPr lang="ko-KR" altLang="en-US" sz="800" dirty="0"/>
                        <a:t>지뢰인 경우 </a:t>
                      </a:r>
                      <a:r>
                        <a:rPr lang="en-US" altLang="ko-KR" sz="800" dirty="0"/>
                        <a:t>*, </a:t>
                      </a:r>
                      <a:r>
                        <a:rPr lang="ko-KR" altLang="en-US" sz="800" dirty="0"/>
                        <a:t>인접한 칸에 지뢰가 없는 경우 공백문자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인접한 칸에 지뢰가 있는 경우 해당하는 수를 출력한다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algn="ctr" latinLnBrk="1"/>
                      <a:r>
                        <a:rPr lang="ko-KR" altLang="en-US" sz="800" dirty="0"/>
                        <a:t>그 후 게임이 끝났는지 확인하고 클리어 시 클리어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패배 시 사망을 출력하고 </a:t>
                      </a:r>
                      <a:r>
                        <a:rPr lang="ko-KR" altLang="en-US" sz="800" dirty="0" err="1"/>
                        <a:t>지뢰찾기의</a:t>
                      </a:r>
                      <a:r>
                        <a:rPr lang="ko-KR" altLang="en-US" sz="800" dirty="0"/>
                        <a:t> </a:t>
                      </a:r>
                      <a:r>
                        <a:rPr lang="ko-KR" altLang="en-US" sz="800" dirty="0" err="1"/>
                        <a:t>맵에</a:t>
                      </a:r>
                      <a:r>
                        <a:rPr lang="ko-KR" altLang="en-US" sz="800" dirty="0"/>
                        <a:t> 들어 있는 값들을 전부 </a:t>
                      </a:r>
                      <a:r>
                        <a:rPr lang="ko-KR" altLang="en-US" sz="800" dirty="0" err="1"/>
                        <a:t>지뢰찾기의</a:t>
                      </a:r>
                      <a:r>
                        <a:rPr lang="ko-KR" altLang="en-US" sz="800" dirty="0"/>
                        <a:t> </a:t>
                      </a:r>
                      <a:r>
                        <a:rPr lang="ko-KR" altLang="en-US" sz="800" dirty="0" err="1"/>
                        <a:t>맵을</a:t>
                      </a:r>
                      <a:r>
                        <a:rPr lang="ko-KR" altLang="en-US" sz="800" dirty="0"/>
                        <a:t> 보여 주고 있던 버튼들에 표현한다</a:t>
                      </a:r>
                      <a:r>
                        <a:rPr lang="en-US" altLang="ko-KR" sz="800" dirty="0"/>
                        <a:t>.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0846813"/>
                  </a:ext>
                </a:extLst>
              </a:tr>
            </a:tbl>
          </a:graphicData>
        </a:graphic>
      </p:graphicFrame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55D473BD-282E-497C-99B0-06E1790D88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3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743"/>
    </mc:Choice>
    <mc:Fallback xmlns="">
      <p:transition spd="slow" advTm="81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7C60CB-5012-4C8B-A954-60E4D354A6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/>
              <a:t>3. </a:t>
            </a:r>
            <a:r>
              <a:rPr lang="ko-KR" altLang="en-US" sz="4000" dirty="0"/>
              <a:t>구현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78B30-C4F5-4498-A956-9B1DE23DF1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1418" y="122917"/>
            <a:ext cx="3754582" cy="661216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241C10C-FEF9-4B16-9090-70955D855C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2552" y="0"/>
            <a:ext cx="2903048" cy="6858000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A423D3F0-0F61-43D1-A4AB-B8375D732A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24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335"/>
    </mc:Choice>
    <mc:Fallback xmlns="">
      <p:transition spd="slow" advTm="753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7C60CB-5012-4C8B-A954-60E4D354A6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/>
              <a:t>3. </a:t>
            </a:r>
            <a:r>
              <a:rPr lang="ko-KR" altLang="en-US" sz="4000" dirty="0"/>
              <a:t>구현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B4B420C-060B-4412-93B4-DD666F951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7050" y="1600200"/>
            <a:ext cx="4381500" cy="3657600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FC3C77AA-1C62-468B-8311-502C111DD7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42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48"/>
    </mc:Choice>
    <mc:Fallback xmlns="">
      <p:transition spd="slow" advTm="21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7C60CB-5012-4C8B-A954-60E4D354A6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/>
              <a:t>4. </a:t>
            </a:r>
            <a:r>
              <a:rPr lang="ko-KR" altLang="en-US" sz="4000" dirty="0"/>
              <a:t>단위 테스트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A2C5A0B-BC87-4D18-B204-7F95D66797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001" y="2847974"/>
            <a:ext cx="4886325" cy="5810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0CFA8E4-BB9C-472A-B4AC-82BA3140B8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614" y="1514474"/>
            <a:ext cx="5448300" cy="3829050"/>
          </a:xfrm>
          <a:prstGeom prst="rect">
            <a:avLst/>
          </a:prstGeom>
        </p:spPr>
      </p:pic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EE125BCA-7A84-462B-BC77-705A8CC571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790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28"/>
    </mc:Choice>
    <mc:Fallback xmlns="">
      <p:transition spd="slow" advTm="31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533</Words>
  <Application>Microsoft Office PowerPoint</Application>
  <PresentationFormat>와이드스크린</PresentationFormat>
  <Paragraphs>98</Paragraphs>
  <Slides>13</Slides>
  <Notes>0</Notes>
  <HiddenSlides>0</HiddenSlides>
  <MMClips>13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AD프로젝트</vt:lpstr>
      <vt:lpstr>PowerPoint 프레젠테이션</vt:lpstr>
      <vt:lpstr>1. 요구사항 수집, 분석 - 인터페이스</vt:lpstr>
      <vt:lpstr>1. 요구사항 수집, 분석 - 기능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AD프로젝트</dc:title>
  <dc:creator>동은신 동은신</dc:creator>
  <cp:lastModifiedBy>동은신 동은신</cp:lastModifiedBy>
  <cp:revision>1</cp:revision>
  <dcterms:created xsi:type="dcterms:W3CDTF">2021-11-30T05:50:33Z</dcterms:created>
  <dcterms:modified xsi:type="dcterms:W3CDTF">2021-12-04T12:48:49Z</dcterms:modified>
</cp:coreProperties>
</file>

<file path=docProps/thumbnail.jpeg>
</file>